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40080" y="640080"/>
            <a:ext cx="7333488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IBM SKILLSBUILD X HACKTIV8 — NASIONAL HACKATHON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34440"/>
            <a:ext cx="64008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3A2A1E"/>
                </a:solidFill>
                <a:latin typeface="Century Gothic"/>
              </a:rPr>
              <a:t>Ojek buat </a:t>
            </a:r>
            <a:r>
              <a:rPr sz="4000" b="1">
                <a:solidFill>
                  <a:srgbClr val="3A2A1E"/>
                </a:solidFill>
                <a:latin typeface="Century Gothic"/>
              </a:rPr>
              <a:t>anak bulu</a:t>
            </a:r>
            <a:r>
              <a:rPr sz="4000" b="1">
                <a:solidFill>
                  <a:srgbClr val="3A2A1E"/>
                </a:solidFill>
                <a:latin typeface="Century Gothic"/>
              </a:rPr>
              <a:t> yang lagi sibuk kerja.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3063240"/>
            <a:ext cx="58521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7A6353"/>
                </a:solidFill>
                <a:latin typeface="Trebuchet MS"/>
              </a:rPr>
              <a:t>TailWig anter kucing, anjing kecil, dan reptil ke petshop, dokter hewan, atau tujuan lain — aman, terverifikasi, tanpa parent harus cuti.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4343400"/>
            <a:ext cx="283464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82880"/>
          <a:lstStyle/>
          <a:p>
            <a:pPr algn="ctr"/>
            <a:r>
              <a:rPr sz="1300" b="1">
                <a:solidFill>
                  <a:srgbClr val="7A6353"/>
                </a:solidFill>
                <a:latin typeface="Century Gothic"/>
              </a:rPr>
              <a:t>Productivity &amp; Smart Business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11880" y="4343400"/>
            <a:ext cx="201168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82880"/>
          <a:lstStyle/>
          <a:p>
            <a:pPr algn="ctr"/>
            <a:r>
              <a:rPr sz="1300" b="1">
                <a:solidFill>
                  <a:srgbClr val="7A6353"/>
                </a:solidFill>
                <a:latin typeface="Century Gothic"/>
              </a:rPr>
              <a:t>Deadline 4 Okt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06640" y="914400"/>
            <a:ext cx="4160520" cy="4160520"/>
          </a:xfrm>
          <a:prstGeom prst="roundRect">
            <a:avLst>
              <a:gd name="adj" fmla="val 8000"/>
            </a:avLst>
          </a:prstGeom>
          <a:solidFill>
            <a:srgbClr val="FFE6C6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863840" y="2103120"/>
            <a:ext cx="1554480" cy="2377440"/>
          </a:xfrm>
          <a:prstGeom prst="roundRect">
            <a:avLst>
              <a:gd name="adj" fmla="val 35000"/>
            </a:avLst>
          </a:prstGeom>
          <a:solidFill>
            <a:srgbClr val="E5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001000" y="1600200"/>
            <a:ext cx="1280160" cy="1280160"/>
          </a:xfrm>
          <a:prstGeom prst="ellipse">
            <a:avLst/>
          </a:prstGeom>
          <a:solidFill>
            <a:srgbClr val="E5C0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110727" y="2057400"/>
            <a:ext cx="118872" cy="118872"/>
          </a:xfrm>
          <a:prstGeom prst="ellipse">
            <a:avLst/>
          </a:prstGeom>
          <a:solidFill>
            <a:srgbClr val="3A2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778240" y="2057400"/>
            <a:ext cx="118872" cy="118872"/>
          </a:xfrm>
          <a:prstGeom prst="ellipse">
            <a:avLst/>
          </a:prstGeom>
          <a:solidFill>
            <a:srgbClr val="3A2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412480" y="2651760"/>
            <a:ext cx="146304" cy="146304"/>
          </a:xfrm>
          <a:prstGeom prst="ellipse">
            <a:avLst/>
          </a:prstGeom>
          <a:solidFill>
            <a:srgbClr val="F5C2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692640" y="2103120"/>
            <a:ext cx="1554480" cy="2377440"/>
          </a:xfrm>
          <a:prstGeom prst="roundRect">
            <a:avLst>
              <a:gd name="adj" fmla="val 35000"/>
            </a:avLst>
          </a:prstGeom>
          <a:solidFill>
            <a:srgbClr val="F29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829800" y="1600200"/>
            <a:ext cx="1280160" cy="1280160"/>
          </a:xfrm>
          <a:prstGeom prst="ellipse">
            <a:avLst/>
          </a:prstGeom>
          <a:solidFill>
            <a:srgbClr val="F29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9829800" y="1234440"/>
            <a:ext cx="457200" cy="502920"/>
          </a:xfrm>
          <a:prstGeom prst="triangle">
            <a:avLst/>
          </a:prstGeom>
          <a:solidFill>
            <a:srgbClr val="F29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10652760" y="1234440"/>
            <a:ext cx="457200" cy="502920"/>
          </a:xfrm>
          <a:prstGeom prst="triangle">
            <a:avLst/>
          </a:prstGeom>
          <a:solidFill>
            <a:srgbClr val="F29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39528" y="2057400"/>
            <a:ext cx="118872" cy="118872"/>
          </a:xfrm>
          <a:prstGeom prst="ellipse">
            <a:avLst/>
          </a:prstGeom>
          <a:solidFill>
            <a:srgbClr val="3A2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607040" y="2057400"/>
            <a:ext cx="118872" cy="118872"/>
          </a:xfrm>
          <a:prstGeom prst="ellipse">
            <a:avLst/>
          </a:prstGeom>
          <a:solidFill>
            <a:srgbClr val="3A2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571232" y="1243584"/>
            <a:ext cx="219456" cy="219456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476135" y="1177748"/>
            <a:ext cx="117043" cy="117043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68743" y="1177748"/>
            <a:ext cx="117043" cy="117043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534657" y="1046075"/>
            <a:ext cx="117043" cy="117043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10221" y="1046075"/>
            <a:ext cx="117043" cy="117043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981944" y="1435608"/>
            <a:ext cx="164592" cy="164592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910621" y="1386231"/>
            <a:ext cx="87782" cy="87782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130077" y="1386231"/>
            <a:ext cx="87782" cy="87782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954513" y="1287476"/>
            <a:ext cx="87782" cy="87782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1086185" y="1287476"/>
            <a:ext cx="87782" cy="87782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40080" y="548640"/>
            <a:ext cx="1481328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MASALAH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6984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3A2A1E"/>
                </a:solidFill>
                <a:latin typeface="Century Gothic"/>
              </a:rPr>
              <a:t>Ojek online biasa nggak dibikin buat bawa makhluk hidup.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48840"/>
            <a:ext cx="96012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7A6353"/>
                </a:solidFill>
                <a:latin typeface="Trebuchet MS"/>
              </a:rPr>
              <a:t>Tiap minggu, parent harus ambil waktu kerja cuma buat antar-jemput anabul — atau grooming rutinnya ditunda terus.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3520440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3063240"/>
            <a:ext cx="502920" cy="502920"/>
          </a:xfrm>
          <a:prstGeom prst="ellipse">
            <a:avLst/>
          </a:prstGeom>
          <a:solidFill>
            <a:srgbClr val="F266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794760"/>
            <a:ext cx="2971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3A2A1E"/>
                </a:solidFill>
                <a:latin typeface="Century Gothic"/>
              </a:rPr>
              <a:t>Parent sibuk kerja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343400"/>
            <a:ext cx="29718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7A6353"/>
                </a:solidFill>
                <a:latin typeface="Trebuchet MS"/>
              </a:rPr>
              <a:t>Kucing/anjing kecil perlu rutin mandi &amp; grooming, tapi jadwal kerja 9-to-5 nggak selalu memungkinkan.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788920"/>
            <a:ext cx="3520440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63440" y="3063240"/>
            <a:ext cx="502920" cy="502920"/>
          </a:xfrm>
          <a:prstGeom prst="ellipse">
            <a:avLst/>
          </a:prstGeom>
          <a:solidFill>
            <a:srgbClr val="D93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3440" y="3794760"/>
            <a:ext cx="2971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3A2A1E"/>
                </a:solidFill>
                <a:latin typeface="Century Gothic"/>
              </a:rPr>
              <a:t>Ojek biasa nggak menjawab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4343400"/>
            <a:ext cx="29718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7A6353"/>
                </a:solidFill>
                <a:latin typeface="Trebuchet MS"/>
              </a:rPr>
              <a:t>Nggak ada cargo box aman, driver nggak terlatih handle hewan — risiko kabur, stres, atau cedera.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2788920"/>
            <a:ext cx="3520440" cy="2834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12480" y="3063240"/>
            <a:ext cx="502920" cy="502920"/>
          </a:xfrm>
          <a:prstGeom prst="ellipse">
            <a:avLst/>
          </a:prstGeom>
          <a:solidFill>
            <a:srgbClr val="2B5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0" y="3794760"/>
            <a:ext cx="2971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3A2A1E"/>
                </a:solidFill>
                <a:latin typeface="Century Gothic"/>
              </a:rPr>
              <a:t>Hasilnya: ditunda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0" y="4343400"/>
            <a:ext cx="29718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7A6353"/>
                </a:solidFill>
                <a:latin typeface="Trebuchet MS"/>
              </a:rPr>
              <a:t>Perawatan anabul jadi korban jadwal kerja, atau parent kehilangan jam kerjanya sendiri.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2 / 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453896" y="1033271"/>
            <a:ext cx="384048" cy="384048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287477" y="918059"/>
            <a:ext cx="204825" cy="204825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799539" y="918059"/>
            <a:ext cx="204825" cy="204825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389889" y="687630"/>
            <a:ext cx="204825" cy="204825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697127" y="687630"/>
            <a:ext cx="204825" cy="204825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81844" y="5527548"/>
            <a:ext cx="301752" cy="301752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051085" y="5437023"/>
            <a:ext cx="160934" cy="16093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453421" y="5437023"/>
            <a:ext cx="160934" cy="16093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131553" y="5255972"/>
            <a:ext cx="160934" cy="16093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372953" y="5255972"/>
            <a:ext cx="160934" cy="16093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709160" y="1188720"/>
            <a:ext cx="3675887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BAGAIMANA CARA KITA...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371600" y="2194560"/>
            <a:ext cx="9418320" cy="2468880"/>
          </a:xfrm>
          <a:prstGeom prst="roundRect">
            <a:avLst>
              <a:gd name="adj" fmla="val 10000"/>
            </a:avLst>
          </a:prstGeom>
          <a:solidFill>
            <a:srgbClr val="E7E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rIns="548640"/>
          <a:lstStyle/>
          <a:p>
            <a:pPr algn="ctr"/>
            <a:r>
              <a:rPr sz="2400" b="1">
                <a:solidFill>
                  <a:srgbClr val="2B5FE0"/>
                </a:solidFill>
                <a:latin typeface="Century Gothic"/>
              </a:rPr>
              <a:t>“Membantu parent yang sibuk mengirim anabul mereka dengan aman ke petshop dan kembali — tanpa mereka harus mengantar sendiri?”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3 /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40080" y="548640"/>
            <a:ext cx="1335024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SOLUSI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698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3A2A1E"/>
                </a:solidFill>
                <a:latin typeface="Century Gothic"/>
              </a:rPr>
              <a:t>TailWig: ride-hailing khusus anabul.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5212080" cy="3794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05840" y="2514600"/>
            <a:ext cx="640080" cy="640080"/>
          </a:xfrm>
          <a:prstGeom prst="roundRect">
            <a:avLst>
              <a:gd name="adj" fmla="val 30000"/>
            </a:avLst>
          </a:prstGeom>
          <a:solidFill>
            <a:srgbClr val="FFEF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3383280"/>
            <a:ext cx="4480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3A2A1E"/>
                </a:solidFill>
                <a:latin typeface="Century Gothic"/>
              </a:rPr>
              <a:t>One-Way Trip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886200"/>
            <a:ext cx="44805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7A6353"/>
                </a:solidFill>
                <a:latin typeface="Trebuchet MS"/>
              </a:rPr>
              <a:t>Antar sekali jalan. Bayar di muka, tarif jelas sejak awal.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709160"/>
            <a:ext cx="4480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F2660D"/>
                </a:solidFill>
                <a:latin typeface="Century Gothic"/>
              </a:rPr>
              <a:t>2–3x tarif GrabBike/GoBike Cargo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5257800"/>
            <a:ext cx="4480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Trebuchet MS"/>
              </a:rPr>
              <a:t>+ Rp 10.000 platform fee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148840"/>
            <a:ext cx="5212080" cy="3794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583680" y="2514600"/>
            <a:ext cx="640080" cy="640080"/>
          </a:xfrm>
          <a:prstGeom prst="roundRect">
            <a:avLst>
              <a:gd name="adj" fmla="val 30000"/>
            </a:avLst>
          </a:prstGeom>
          <a:solidFill>
            <a:srgbClr val="FFEF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3383280"/>
            <a:ext cx="4480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3A2A1E"/>
                </a:solidFill>
                <a:latin typeface="Century Gothic"/>
              </a:rPr>
              <a:t>Round Trip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886200"/>
            <a:ext cx="44805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7A6353"/>
                </a:solidFill>
                <a:latin typeface="Trebuchet MS"/>
              </a:rPr>
              <a:t>Antar, driver tunggu, jemput balik — pas buat mandi/grooming.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4709160"/>
            <a:ext cx="4480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F2660D"/>
                </a:solidFill>
                <a:latin typeface="Century Gothic"/>
              </a:rPr>
              <a:t>Rp 15.000 / jam tunggu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5257800"/>
            <a:ext cx="4480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Trebuchet MS"/>
              </a:rPr>
              <a:t>+ Rp 15.000 platform fee (sekali)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4 / 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40080" y="54864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CARA KERJA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698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3A2A1E"/>
                </a:solidFill>
                <a:latin typeface="Century Gothic"/>
              </a:rPr>
              <a:t>Dari pesan sampai anabul sampai tujuan.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60120" y="2468880"/>
            <a:ext cx="0" cy="3218688"/>
          </a:xfrm>
          <a:prstGeom prst="line">
            <a:avLst/>
          </a:prstGeom>
          <a:ln w="28575">
            <a:solidFill>
              <a:srgbClr val="F0DA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640080" y="2103120"/>
            <a:ext cx="640080" cy="640080"/>
          </a:xfrm>
          <a:prstGeom prst="ellipse">
            <a:avLst/>
          </a:prstGeom>
          <a:solidFill>
            <a:srgbClr val="F266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800">
                <a:solidFill>
                  <a:srgbClr val="FFFFFF"/>
                </a:solidFill>
                <a:latin typeface="Century Gothic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2075688"/>
            <a:ext cx="8686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A2A1E"/>
                </a:solidFill>
                <a:latin typeface="Century Gothic"/>
              </a:rPr>
              <a:t>Pilih spesies &amp; cargo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2423160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A6353"/>
                </a:solidFill>
                <a:latin typeface="Trebuchet MS"/>
              </a:rPr>
              <a:t>Kucing/anjing/reptil — reptil wajib nama spesies spesifik.</a:t>
            </a:r>
          </a:p>
        </p:txBody>
      </p:sp>
      <p:sp>
        <p:nvSpPr>
          <p:cNvPr id="9" name="Oval 8"/>
          <p:cNvSpPr/>
          <p:nvPr/>
        </p:nvSpPr>
        <p:spPr>
          <a:xfrm>
            <a:off x="640080" y="2907792"/>
            <a:ext cx="640080" cy="640080"/>
          </a:xfrm>
          <a:prstGeom prst="ellipse">
            <a:avLst/>
          </a:prstGeom>
          <a:solidFill>
            <a:srgbClr val="F266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800">
                <a:solidFill>
                  <a:srgbClr val="FFFFFF"/>
                </a:solidFill>
                <a:latin typeface="Century Gothic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2880360"/>
            <a:ext cx="8686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A2A1E"/>
                </a:solidFill>
                <a:latin typeface="Century Gothic"/>
              </a:rPr>
              <a:t>Matching driver yang tepat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3227832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A6353"/>
                </a:solidFill>
                <a:latin typeface="Trebuchet MS"/>
              </a:rPr>
              <a:t>Dicocokkan ke driver yang menerima spesies &amp; level risikonya.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3712464"/>
            <a:ext cx="640080" cy="640080"/>
          </a:xfrm>
          <a:prstGeom prst="ellipse">
            <a:avLst/>
          </a:prstGeom>
          <a:solidFill>
            <a:srgbClr val="F266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800">
                <a:solidFill>
                  <a:srgbClr val="FFFFFF"/>
                </a:solidFill>
                <a:latin typeface="Century Gothic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3685032"/>
            <a:ext cx="8686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A2A1E"/>
                </a:solidFill>
                <a:latin typeface="Century Gothic"/>
              </a:rPr>
              <a:t>Pickup + foto verifikasi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4032504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A6353"/>
                </a:solidFill>
                <a:latin typeface="Trebuchet MS"/>
              </a:rPr>
              <a:t>Foto ini juga dipakai buat verifikasi AI di langkah berikutnya.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4517136"/>
            <a:ext cx="640080" cy="640080"/>
          </a:xfrm>
          <a:prstGeom prst="ellipse">
            <a:avLst/>
          </a:prstGeom>
          <a:solidFill>
            <a:srgbClr val="F266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800">
                <a:solidFill>
                  <a:srgbClr val="FFFFFF"/>
                </a:solidFill>
                <a:latin typeface="Century Gothic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4489704"/>
            <a:ext cx="8686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A2A1E"/>
                </a:solidFill>
                <a:latin typeface="Century Gothic"/>
              </a:rPr>
              <a:t>Dalam perjalanan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4837176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A6353"/>
                </a:solidFill>
                <a:latin typeface="Trebuchet MS"/>
              </a:rPr>
              <a:t>Lokasi ter-update tiap 10 detik. Hujan → driver wajib berteduh dulu.</a:t>
            </a:r>
          </a:p>
        </p:txBody>
      </p:sp>
      <p:sp>
        <p:nvSpPr>
          <p:cNvPr id="18" name="Oval 17"/>
          <p:cNvSpPr/>
          <p:nvPr/>
        </p:nvSpPr>
        <p:spPr>
          <a:xfrm>
            <a:off x="640080" y="5321808"/>
            <a:ext cx="640080" cy="640080"/>
          </a:xfrm>
          <a:prstGeom prst="ellipse">
            <a:avLst/>
          </a:prstGeom>
          <a:solidFill>
            <a:srgbClr val="F2660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800">
                <a:solidFill>
                  <a:srgbClr val="FFFFFF"/>
                </a:solidFill>
                <a:latin typeface="Century Gothic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5294376"/>
            <a:ext cx="8686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A2A1E"/>
                </a:solidFill>
                <a:latin typeface="Century Gothic"/>
              </a:rPr>
              <a:t>Sampai tujuan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5641848"/>
            <a:ext cx="8961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7A6353"/>
                </a:solidFill>
                <a:latin typeface="Trebuchet MS"/>
              </a:rPr>
              <a:t>Foto penerima + nama + alamat jadi bukti serah terima.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5 / 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40080" y="548640"/>
            <a:ext cx="4114800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AI AGENT — BOB + LANGFLOW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698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3A2A1E"/>
                </a:solidFill>
                <a:latin typeface="Century Gothic"/>
              </a:rPr>
              <a:t>Foto pickup jadi penjaga keamanan.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2926080" cy="1188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500">
                <a:solidFill>
                  <a:srgbClr val="3A2A1E"/>
                </a:solidFill>
                <a:latin typeface="Century Gothic"/>
              </a:rPr>
              <a:t>App backend</a:t>
            </a:r>
          </a:p>
          <a:p>
            <a:pPr algn="ctr"/>
            <a:r>
              <a:rPr sz="1050">
                <a:solidFill>
                  <a:srgbClr val="2B5FE0"/>
                </a:solidFill>
                <a:latin typeface="Trebuchet MS"/>
              </a:rPr>
              <a:t>foto + declare spesies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840480" y="2606040"/>
            <a:ext cx="502920" cy="274320"/>
          </a:xfrm>
          <a:prstGeom prst="rightArrow">
            <a:avLst/>
          </a:prstGeom>
          <a:solidFill>
            <a:srgbClr val="F0DA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434840" y="2148840"/>
            <a:ext cx="2926080" cy="1188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500">
                <a:solidFill>
                  <a:srgbClr val="3A2A1E"/>
                </a:solidFill>
                <a:latin typeface="Century Gothic"/>
              </a:rPr>
              <a:t>Langflow</a:t>
            </a:r>
          </a:p>
          <a:p>
            <a:pPr algn="ctr"/>
            <a:r>
              <a:rPr sz="1050">
                <a:solidFill>
                  <a:srgbClr val="2B5FE0"/>
                </a:solidFill>
                <a:latin typeface="Trebuchet MS"/>
              </a:rPr>
              <a:t>verify_pet_species_photo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452360" y="2606040"/>
            <a:ext cx="502920" cy="274320"/>
          </a:xfrm>
          <a:prstGeom prst="rightArrow">
            <a:avLst/>
          </a:prstGeom>
          <a:solidFill>
            <a:srgbClr val="F0DA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046720" y="2148840"/>
            <a:ext cx="2926080" cy="11887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b="1" sz="1500">
                <a:solidFill>
                  <a:srgbClr val="3A2A1E"/>
                </a:solidFill>
                <a:latin typeface="Century Gothic"/>
              </a:rPr>
              <a:t>Nama latin</a:t>
            </a:r>
          </a:p>
          <a:p>
            <a:pPr algn="ctr"/>
            <a:r>
              <a:rPr sz="1050">
                <a:solidFill>
                  <a:srgbClr val="2B5FE0"/>
                </a:solidFill>
                <a:latin typeface="Trebuchet MS"/>
              </a:rPr>
              <a:t>cek daftar dilindungi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657600"/>
            <a:ext cx="3520440" cy="914400"/>
          </a:xfrm>
          <a:prstGeom prst="roundRect">
            <a:avLst>
              <a:gd name="adj" fmla="val 15000"/>
            </a:avLst>
          </a:prstGeom>
          <a:solidFill>
            <a:srgbClr val="E3F6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b="1" sz="1250">
                <a:solidFill>
                  <a:srgbClr val="1F9254"/>
                </a:solidFill>
                <a:latin typeface="Century Gothic"/>
              </a:rPr>
              <a:t>Cocok → lanjut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3657600"/>
            <a:ext cx="3520440" cy="914400"/>
          </a:xfrm>
          <a:prstGeom prst="roundRect">
            <a:avLst>
              <a:gd name="adj" fmla="val 15000"/>
            </a:avLst>
          </a:prstGeom>
          <a:solidFill>
            <a:srgbClr val="FB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b="1" sz="1250">
                <a:solidFill>
                  <a:srgbClr val="D93636"/>
                </a:solidFill>
                <a:latin typeface="Century Gothic"/>
              </a:rPr>
              <a:t>Beda spesies → ditandai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3657600"/>
            <a:ext cx="3520440" cy="914400"/>
          </a:xfrm>
          <a:prstGeom prst="roundRect">
            <a:avLst>
              <a:gd name="adj" fmla="val 15000"/>
            </a:avLst>
          </a:prstGeom>
          <a:solidFill>
            <a:srgbClr val="E7EE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/>
          <a:lstStyle/>
          <a:p>
            <a:pPr algn="ctr"/>
            <a:r>
              <a:rPr b="1" sz="1250">
                <a:solidFill>
                  <a:srgbClr val="2B5FE0"/>
                </a:solidFill>
                <a:latin typeface="Century Gothic"/>
              </a:rPr>
              <a:t>Dilindungi → ditolak otomatis, driver wajib menolak, parent kena cancellation fee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846320"/>
            <a:ext cx="10881360" cy="1280160"/>
          </a:xfrm>
          <a:prstGeom prst="roundRect">
            <a:avLst>
              <a:gd name="adj" fmla="val 8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37160"/>
          <a:lstStyle/>
          <a:p>
            <a:pPr algn="ctr"/>
            <a:r>
              <a:rPr sz="1300">
                <a:solidFill>
                  <a:srgbClr val="7A6353"/>
                </a:solidFill>
                <a:latin typeface="Trebuchet MS"/>
              </a:rPr>
              <a:t>IBM Bob membangun aplikasi ini (dev-time). Di runtime, aplikasi memanggil Langflow langsung — kasus satwa dilindungi ditolak seketika (aturannya sudah dijelaskan sejak awal), lalu tetap dicatat dan dikirim ke admin setelahnya untuk audit/appeal.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6 /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40080" y="548640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KEAMANAN REPTIL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698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3A2A1E"/>
                </a:solidFill>
                <a:latin typeface="Century Gothic"/>
              </a:rPr>
              <a:t>Reptil boleh, tapi jujur soal risikonya.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96012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7A6353"/>
                </a:solidFill>
                <a:latin typeface="Trebuchet MS"/>
              </a:rPr>
              <a:t>Nama spesies spesifik wajib — bukan cuma “ular” — supaya sistem tahu persis apa yang dibawa.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43200"/>
            <a:ext cx="3520440" cy="7315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b="1" sz="1300">
                <a:solidFill>
                  <a:srgbClr val="3A2A1E"/>
                </a:solidFill>
                <a:latin typeface="Century Gothic"/>
              </a:rPr>
              <a:t>Sanca bola</a:t>
            </a:r>
          </a:p>
          <a:p>
            <a:r>
              <a:rPr i="1" sz="1050">
                <a:solidFill>
                  <a:srgbClr val="7A6353"/>
                </a:solidFill>
                <a:latin typeface="Trebuchet MS"/>
              </a:rPr>
              <a:t>Python regius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3044952"/>
            <a:ext cx="164592" cy="164592"/>
          </a:xfrm>
          <a:prstGeom prst="ellipse">
            <a:avLst/>
          </a:prstGeom>
          <a:solidFill>
            <a:srgbClr val="1F9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297680" y="2743200"/>
            <a:ext cx="3520440" cy="7315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b="1" sz="1300">
                <a:solidFill>
                  <a:srgbClr val="3A2A1E"/>
                </a:solidFill>
                <a:latin typeface="Century Gothic"/>
              </a:rPr>
              <a:t>Naga berjanggut</a:t>
            </a:r>
          </a:p>
          <a:p>
            <a:r>
              <a:rPr i="1" sz="1050">
                <a:solidFill>
                  <a:srgbClr val="7A6353"/>
                </a:solidFill>
                <a:latin typeface="Trebuchet MS"/>
              </a:rPr>
              <a:t>Pogona vitticeps</a:t>
            </a:r>
          </a:p>
        </p:txBody>
      </p:sp>
      <p:sp>
        <p:nvSpPr>
          <p:cNvPr id="9" name="Oval 8"/>
          <p:cNvSpPr/>
          <p:nvPr/>
        </p:nvSpPr>
        <p:spPr>
          <a:xfrm>
            <a:off x="4480560" y="3044952"/>
            <a:ext cx="164592" cy="164592"/>
          </a:xfrm>
          <a:prstGeom prst="ellipse">
            <a:avLst/>
          </a:prstGeom>
          <a:solidFill>
            <a:srgbClr val="1F9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955280" y="2743200"/>
            <a:ext cx="3520440" cy="7315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b="1" sz="1300">
                <a:solidFill>
                  <a:srgbClr val="3A2A1E"/>
                </a:solidFill>
                <a:latin typeface="Century Gothic"/>
              </a:rPr>
              <a:t>Kobra jawa</a:t>
            </a:r>
          </a:p>
          <a:p>
            <a:r>
              <a:rPr i="1" sz="1050">
                <a:solidFill>
                  <a:srgbClr val="7A6353"/>
                </a:solidFill>
                <a:latin typeface="Trebuchet MS"/>
              </a:rPr>
              <a:t>Naja sputatrix</a:t>
            </a:r>
          </a:p>
        </p:txBody>
      </p:sp>
      <p:sp>
        <p:nvSpPr>
          <p:cNvPr id="11" name="Oval 10"/>
          <p:cNvSpPr/>
          <p:nvPr/>
        </p:nvSpPr>
        <p:spPr>
          <a:xfrm>
            <a:off x="8138160" y="3044952"/>
            <a:ext cx="164592" cy="164592"/>
          </a:xfrm>
          <a:prstGeom prst="ellipse">
            <a:avLst/>
          </a:prstGeom>
          <a:solidFill>
            <a:srgbClr val="D93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80" y="3611880"/>
            <a:ext cx="3520440" cy="7315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b="1" sz="1300">
                <a:solidFill>
                  <a:srgbClr val="3A2A1E"/>
                </a:solidFill>
                <a:latin typeface="Century Gothic"/>
              </a:rPr>
              <a:t>Ular welang</a:t>
            </a:r>
          </a:p>
          <a:p>
            <a:r>
              <a:rPr i="1" sz="1050">
                <a:solidFill>
                  <a:srgbClr val="7A6353"/>
                </a:solidFill>
                <a:latin typeface="Trebuchet MS"/>
              </a:rPr>
              <a:t>Bungarus fasciatus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913632"/>
            <a:ext cx="164592" cy="164592"/>
          </a:xfrm>
          <a:prstGeom prst="ellipse">
            <a:avLst/>
          </a:prstGeom>
          <a:solidFill>
            <a:srgbClr val="D93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297680" y="3611880"/>
            <a:ext cx="3520440" cy="7315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b="1" sz="1300">
                <a:solidFill>
                  <a:srgbClr val="3A2A1E"/>
                </a:solidFill>
                <a:latin typeface="Century Gothic"/>
              </a:rPr>
              <a:t>Kura-kura sulcata</a:t>
            </a:r>
          </a:p>
          <a:p>
            <a:r>
              <a:rPr i="1" sz="1050">
                <a:solidFill>
                  <a:srgbClr val="7A6353"/>
                </a:solidFill>
                <a:latin typeface="Trebuchet MS"/>
              </a:rPr>
              <a:t>Centrochelys sulcata</a:t>
            </a:r>
          </a:p>
        </p:txBody>
      </p:sp>
      <p:sp>
        <p:nvSpPr>
          <p:cNvPr id="15" name="Oval 14"/>
          <p:cNvSpPr/>
          <p:nvPr/>
        </p:nvSpPr>
        <p:spPr>
          <a:xfrm>
            <a:off x="4480560" y="3913632"/>
            <a:ext cx="164592" cy="164592"/>
          </a:xfrm>
          <a:prstGeom prst="ellipse">
            <a:avLst/>
          </a:prstGeom>
          <a:solidFill>
            <a:srgbClr val="1F9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955280" y="3611880"/>
            <a:ext cx="3520440" cy="73152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0"/>
          <a:lstStyle/>
          <a:p>
            <a:pPr algn="ctr"/>
            <a:r>
              <a:rPr b="1" sz="1300">
                <a:solidFill>
                  <a:srgbClr val="3A2A1E"/>
                </a:solidFill>
                <a:latin typeface="Century Gothic"/>
              </a:rPr>
              <a:t>Komodo</a:t>
            </a:r>
          </a:p>
          <a:p>
            <a:r>
              <a:rPr i="1" sz="1050">
                <a:solidFill>
                  <a:srgbClr val="7A6353"/>
                </a:solidFill>
                <a:latin typeface="Trebuchet MS"/>
              </a:rPr>
              <a:t>dilarang</a:t>
            </a:r>
          </a:p>
        </p:txBody>
      </p:sp>
      <p:sp>
        <p:nvSpPr>
          <p:cNvPr id="17" name="Oval 16"/>
          <p:cNvSpPr/>
          <p:nvPr/>
        </p:nvSpPr>
        <p:spPr>
          <a:xfrm>
            <a:off x="8138160" y="3913632"/>
            <a:ext cx="164592" cy="164592"/>
          </a:xfrm>
          <a:prstGeom prst="ellipse">
            <a:avLst/>
          </a:prstGeom>
          <a:solidFill>
            <a:srgbClr val="D93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40080" y="4709160"/>
            <a:ext cx="10881360" cy="1097280"/>
          </a:xfrm>
          <a:prstGeom prst="roundRect">
            <a:avLst>
              <a:gd name="adj" fmla="val 1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109728"/>
          <a:lstStyle/>
          <a:p>
            <a:pPr algn="ctr"/>
            <a:r>
              <a:rPr sz="1300">
                <a:solidFill>
                  <a:srgbClr val="7A6353"/>
                </a:solidFill>
                <a:latin typeface="Trebuchet MS"/>
              </a:rPr>
              <a:t>Status abu-abu diperlakukan sebagai tidak boleh. Satwa dilindungi wajib ditolak — parent kena cancellation fee, karena larangannya sudah dijelaskan sejak awal.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7 / 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40080" y="548640"/>
            <a:ext cx="2212848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MODEL BISNIS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698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3A2A1E"/>
                </a:solidFill>
                <a:latin typeface="Century Gothic"/>
              </a:rPr>
              <a:t>Flat fee, bukan potongan persenan.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877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3A2A1E"/>
                </a:solidFill>
                <a:latin typeface="Century Gothic"/>
              </a:rPr>
              <a:t>Model komisi 20%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43200" y="2514600"/>
            <a:ext cx="6858000" cy="502920"/>
          </a:xfrm>
          <a:prstGeom prst="roundRect">
            <a:avLst>
              <a:gd name="adj" fmla="val 3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743200" y="2514600"/>
            <a:ext cx="1371600" cy="502920"/>
          </a:xfrm>
          <a:prstGeom prst="roundRect">
            <a:avLst>
              <a:gd name="adj" fmla="val 30000"/>
            </a:avLst>
          </a:prstGeom>
          <a:solidFill>
            <a:srgbClr val="D93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784080" y="2587752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3A2A1E"/>
                </a:solidFill>
                <a:latin typeface="Trebuchet MS"/>
              </a:rPr>
              <a:t>20% / trip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021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3A2A1E"/>
                </a:solidFill>
                <a:latin typeface="Century Gothic"/>
              </a:rPr>
              <a:t>TailWig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43200" y="3429000"/>
            <a:ext cx="6858000" cy="502920"/>
          </a:xfrm>
          <a:prstGeom prst="roundRect">
            <a:avLst>
              <a:gd name="adj" fmla="val 3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743200" y="3429000"/>
            <a:ext cx="342900" cy="502920"/>
          </a:xfrm>
          <a:prstGeom prst="roundRect">
            <a:avLst>
              <a:gd name="adj" fmla="val 30000"/>
            </a:avLst>
          </a:prstGeom>
          <a:solidFill>
            <a:srgbClr val="1F92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84080" y="3502152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3A2A1E"/>
                </a:solidFill>
                <a:latin typeface="Trebuchet MS"/>
              </a:rPr>
              <a:t>Rp 10–15rb flat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61772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7A6353"/>
                </a:solidFill>
                <a:latin typeface="Trebuchet MS"/>
              </a:rPr>
              <a:t>Ilustratif: trip Rp 50.000 dengan komisi 20% memotong Rp 10.000 dari driver. TailWig tetap Rp 10.000 flat — makin mahal trip, makin kecil proporsinya buat driver.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8 /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40080" y="548640"/>
            <a:ext cx="1335024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DAMPAK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005840"/>
            <a:ext cx="10698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3A2A1E"/>
                </a:solidFill>
                <a:latin typeface="Century Gothic"/>
              </a:rPr>
              <a:t>Untuk parent, driver, dan anabul-nya sendiri.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331720"/>
            <a:ext cx="3520440" cy="2926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14400" y="2651760"/>
            <a:ext cx="640080" cy="640080"/>
          </a:xfrm>
          <a:prstGeom prst="roundRect">
            <a:avLst>
              <a:gd name="adj" fmla="val 30000"/>
            </a:avLst>
          </a:prstGeom>
          <a:solidFill>
            <a:srgbClr val="E3F6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3337560"/>
            <a:ext cx="2971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A2A1E"/>
                </a:solidFill>
                <a:latin typeface="Century Gothic"/>
              </a:rPr>
              <a:t>Jam kerja parent utuh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931920"/>
            <a:ext cx="29718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7A6353"/>
                </a:solidFill>
                <a:latin typeface="Trebuchet MS"/>
              </a:rPr>
              <a:t>Nggak perlu cuti buat antar-jemput mandi/grooming rutin.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331720"/>
            <a:ext cx="3520440" cy="2926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63440" y="2651760"/>
            <a:ext cx="640080" cy="640080"/>
          </a:xfrm>
          <a:prstGeom prst="roundRect">
            <a:avLst>
              <a:gd name="adj" fmla="val 30000"/>
            </a:avLst>
          </a:prstGeom>
          <a:solidFill>
            <a:srgbClr val="E3F6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3337560"/>
            <a:ext cx="2971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A2A1E"/>
                </a:solidFill>
                <a:latin typeface="Century Gothic"/>
              </a:rPr>
              <a:t>Penghasilan tambahan driver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931920"/>
            <a:ext cx="29718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7A6353"/>
                </a:solidFill>
                <a:latin typeface="Trebuchet MS"/>
              </a:rPr>
              <a:t>Flat fee bikin trip jauh/mahal lebih menguntungkan buat driver.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2331720"/>
            <a:ext cx="3520440" cy="2926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412480" y="2651760"/>
            <a:ext cx="640080" cy="640080"/>
          </a:xfrm>
          <a:prstGeom prst="roundRect">
            <a:avLst>
              <a:gd name="adj" fmla="val 30000"/>
            </a:avLst>
          </a:prstGeom>
          <a:solidFill>
            <a:srgbClr val="E3F6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0" y="3337560"/>
            <a:ext cx="2971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3A2A1E"/>
                </a:solidFill>
                <a:latin typeface="Century Gothic"/>
              </a:rPr>
              <a:t>Anabul lebih aman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3931920"/>
            <a:ext cx="29718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7A6353"/>
                </a:solidFill>
                <a:latin typeface="Trebuchet MS"/>
              </a:rPr>
              <a:t>Cargo box standar, verifikasi AI, dan hak veto driver.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9 / 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EF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93808" y="950976"/>
            <a:ext cx="329184" cy="32918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751162" y="852222"/>
            <a:ext cx="175564" cy="17556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190074" y="852222"/>
            <a:ext cx="175564" cy="17556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838945" y="654711"/>
            <a:ext cx="175564" cy="17556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102291" y="654711"/>
            <a:ext cx="175564" cy="175564"/>
          </a:xfrm>
          <a:prstGeom prst="ellipse">
            <a:avLst/>
          </a:prstGeom>
          <a:solidFill>
            <a:srgbClr val="F6C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480560" y="1371600"/>
            <a:ext cx="1481328" cy="384048"/>
          </a:xfrm>
          <a:prstGeom prst="roundRect">
            <a:avLst>
              <a:gd name="adj" fmla="val 50000"/>
            </a:avLst>
          </a:prstGeom>
          <a:solidFill>
            <a:srgbClr val="FFEFDD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64592" rIns="164592" tIns="0" bIns="0"/>
          <a:lstStyle/>
          <a:p>
            <a:pPr algn="ctr"/>
            <a:r>
              <a:rPr sz="1200" b="1">
                <a:solidFill>
                  <a:srgbClr val="F2660D"/>
                </a:solidFill>
                <a:latin typeface="Century Gothic"/>
              </a:rPr>
              <a:t>TAILWIG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011680"/>
            <a:ext cx="94183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>
                <a:solidFill>
                  <a:srgbClr val="3A2A1E"/>
                </a:solidFill>
                <a:latin typeface="Century Gothic"/>
              </a:rPr>
              <a:t>Anabul-nya kelar mandi, jam kerja tetap utuh.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3520440"/>
            <a:ext cx="81381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0">
                <a:solidFill>
                  <a:srgbClr val="7A6353"/>
                </a:solidFill>
                <a:latin typeface="Trebuchet MS"/>
              </a:rPr>
              <a:t>Dibangun buat Nasional Hackathon IBM SkillsBuild x Hacktiv8 — tema Productivity &amp; Smart Business, dengan IBM Bob (dev-time) dan Langflow (verifikasi spesies AI di runtime).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4526280"/>
            <a:ext cx="3291840" cy="457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F0DA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0" rIns="182880"/>
          <a:lstStyle/>
          <a:p>
            <a:pPr algn="ctr"/>
            <a:r>
              <a:rPr sz="1300" b="1">
                <a:solidFill>
                  <a:srgbClr val="7A6353"/>
                </a:solidFill>
                <a:latin typeface="Century Gothic"/>
              </a:rPr>
              <a:t>Submission: 4 Oktober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02975" y="6400800"/>
            <a:ext cx="9144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A6353"/>
                </a:solidFill>
                <a:latin typeface="Century Gothic"/>
              </a:rPr>
              <a:t>10 /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00800"/>
            <a:ext cx="1828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7A6353"/>
                </a:solidFill>
                <a:latin typeface="Century Gothic"/>
              </a:rPr>
              <a:t>TailWig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